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rata" charset="1" panose="00000500000000000000"/>
      <p:regular r:id="rId27"/>
    </p:embeddedFont>
    <p:embeddedFont>
      <p:font typeface="Josefin Sans" charset="1" panose="00000500000000000000"/>
      <p:regular r:id="rId28"/>
    </p:embeddedFont>
    <p:embeddedFont>
      <p:font typeface="Josefin Sans Bold" charset="1" panose="00000800000000000000"/>
      <p:regular r:id="rId29"/>
    </p:embeddedFont>
    <p:embeddedFont>
      <p:font typeface="Open Sauce" charset="1" panose="00000500000000000000"/>
      <p:regular r:id="rId30"/>
    </p:embeddedFont>
    <p:embeddedFont>
      <p:font typeface="Aileron Bold" charset="1" panose="00000800000000000000"/>
      <p:regular r:id="rId31"/>
    </p:embeddedFont>
    <p:embeddedFont>
      <p:font typeface="Open Sauce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8786" y="3750107"/>
            <a:ext cx="12870428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GRAB APP REVIEWS SENTIMENT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1087" y="6519611"/>
            <a:ext cx="1312582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0"/>
              </a:lnSpc>
            </a:pPr>
          </a:p>
          <a:p>
            <a:pPr algn="just" marL="431801" indent="-215900" lvl="1">
              <a:lnSpc>
                <a:spcPts val="2900"/>
              </a:lnSpc>
              <a:buFont typeface="Arial"/>
              <a:buChar char="•"/>
            </a:pPr>
            <a:r>
              <a:rPr lang="en-US" sz="2000" spc="816">
                <a:solidFill>
                  <a:srgbClr val="F4D314"/>
                </a:solidFill>
                <a:latin typeface="Josefin Sans"/>
                <a:ea typeface="Josefin Sans"/>
                <a:cs typeface="Josefin Sans"/>
                <a:sym typeface="Josefin Sans"/>
              </a:rPr>
              <a:t>WAN NUR SOFEA BINTI MOHD HASBULLAH (A22EC0115)</a:t>
            </a:r>
          </a:p>
          <a:p>
            <a:pPr algn="just" marL="431801" indent="-215900" lvl="1">
              <a:lnSpc>
                <a:spcPts val="2900"/>
              </a:lnSpc>
              <a:buFont typeface="Arial"/>
              <a:buChar char="•"/>
            </a:pPr>
            <a:r>
              <a:rPr lang="en-US" sz="2000" spc="816">
                <a:solidFill>
                  <a:srgbClr val="F4D314"/>
                </a:solidFill>
                <a:latin typeface="Josefin Sans"/>
                <a:ea typeface="Josefin Sans"/>
                <a:cs typeface="Josefin Sans"/>
                <a:sym typeface="Josefin Sans"/>
              </a:rPr>
              <a:t>LOW YING XI (A22EC0187)</a:t>
            </a:r>
          </a:p>
          <a:p>
            <a:pPr algn="just" marL="431801" indent="-215900" lvl="1">
              <a:lnSpc>
                <a:spcPts val="2900"/>
              </a:lnSpc>
              <a:buFont typeface="Arial"/>
              <a:buChar char="•"/>
            </a:pPr>
            <a:r>
              <a:rPr lang="en-US" sz="2000" spc="816">
                <a:solidFill>
                  <a:srgbClr val="F4D314"/>
                </a:solidFill>
                <a:latin typeface="Josefin Sans"/>
                <a:ea typeface="Josefin Sans"/>
                <a:cs typeface="Josefin Sans"/>
                <a:sym typeface="Josefin Sans"/>
              </a:rPr>
              <a:t>MUHAMMAD ARIFF DANISH BIN HASHNAN (A22EC0204)</a:t>
            </a:r>
          </a:p>
          <a:p>
            <a:pPr algn="just" marL="431801" indent="-215900" lvl="1">
              <a:lnSpc>
                <a:spcPts val="2900"/>
              </a:lnSpc>
              <a:buFont typeface="Arial"/>
              <a:buChar char="•"/>
            </a:pPr>
            <a:r>
              <a:rPr lang="en-US" sz="2000" spc="816">
                <a:solidFill>
                  <a:srgbClr val="F4D314"/>
                </a:solidFill>
                <a:latin typeface="Josefin Sans"/>
                <a:ea typeface="Josefin Sans"/>
                <a:cs typeface="Josefin Sans"/>
                <a:sym typeface="Josefin Sans"/>
              </a:rPr>
              <a:t>MUHAMMAD IMAN FIRDAUS BIN BAHARUDDIN (A22EC0216)</a:t>
            </a:r>
          </a:p>
          <a:p>
            <a:pPr algn="just">
              <a:lnSpc>
                <a:spcPts val="2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123164" y="2818928"/>
            <a:ext cx="8041672" cy="6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b="true" sz="3452" spc="517">
                <a:solidFill>
                  <a:srgbClr val="F4D31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PROJECT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23164" y="5705312"/>
            <a:ext cx="8041672" cy="6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b="true" sz="3452" spc="517">
                <a:solidFill>
                  <a:srgbClr val="F4D31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GROUP 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2682" y="4433544"/>
            <a:ext cx="9022637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MODEL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13771" y="6055663"/>
            <a:ext cx="6060458" cy="39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b="true" sz="2272" spc="340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LOGISTIC REGRESSION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4042" y="-288040"/>
            <a:ext cx="2697983" cy="2401205"/>
          </a:xfrm>
          <a:custGeom>
            <a:avLst/>
            <a:gdLst/>
            <a:ahLst/>
            <a:cxnLst/>
            <a:rect r="r" b="b" t="t" l="l"/>
            <a:pathLst>
              <a:path h="2401205" w="2697983">
                <a:moveTo>
                  <a:pt x="0" y="0"/>
                </a:moveTo>
                <a:lnTo>
                  <a:pt x="2697983" y="0"/>
                </a:lnTo>
                <a:lnTo>
                  <a:pt x="2697983" y="2401205"/>
                </a:lnTo>
                <a:lnTo>
                  <a:pt x="0" y="2401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38060" y="2403632"/>
            <a:ext cx="3611880" cy="1915883"/>
            <a:chOff x="0" y="0"/>
            <a:chExt cx="951277" cy="5045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Load Cleaned Data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403632"/>
            <a:ext cx="3611880" cy="1915883"/>
            <a:chOff x="0" y="0"/>
            <a:chExt cx="951277" cy="504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Initiate Spark Session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732272" y="403782"/>
            <a:ext cx="2403541" cy="1354996"/>
          </a:xfrm>
          <a:custGeom>
            <a:avLst/>
            <a:gdLst/>
            <a:ahLst/>
            <a:cxnLst/>
            <a:rect r="r" b="b" t="t" l="l"/>
            <a:pathLst>
              <a:path h="1354996" w="2403541">
                <a:moveTo>
                  <a:pt x="0" y="0"/>
                </a:moveTo>
                <a:lnTo>
                  <a:pt x="2403540" y="0"/>
                </a:lnTo>
                <a:lnTo>
                  <a:pt x="2403540" y="1354996"/>
                </a:lnTo>
                <a:lnTo>
                  <a:pt x="0" y="1354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78573"/>
            <a:ext cx="18146609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LOGISTIC REGRESSION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55412"/>
            <a:ext cx="6060458" cy="39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b="true" sz="2272" spc="340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MODEL TRAINING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645515" y="2403632"/>
            <a:ext cx="3611880" cy="1915883"/>
            <a:chOff x="0" y="0"/>
            <a:chExt cx="951277" cy="5045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Prepare Label Data for Model Training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0605" y="5158533"/>
            <a:ext cx="3611880" cy="1915883"/>
            <a:chOff x="0" y="0"/>
            <a:chExt cx="951277" cy="50459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Split Dataset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38060" y="5158533"/>
            <a:ext cx="3611880" cy="1915883"/>
            <a:chOff x="0" y="0"/>
            <a:chExt cx="951277" cy="5045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Train Logistic Regression Model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671153" y="5158533"/>
            <a:ext cx="3611880" cy="1915883"/>
            <a:chOff x="0" y="0"/>
            <a:chExt cx="951277" cy="5045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Evaluate Model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845941"/>
            <a:ext cx="3611880" cy="1915883"/>
            <a:chOff x="0" y="0"/>
            <a:chExt cx="951277" cy="5045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51277" cy="504595"/>
            </a:xfrm>
            <a:custGeom>
              <a:avLst/>
              <a:gdLst/>
              <a:ahLst/>
              <a:cxnLst/>
              <a:rect r="r" b="b" t="t" l="l"/>
              <a:pathLst>
                <a:path h="504595" w="951277">
                  <a:moveTo>
                    <a:pt x="0" y="0"/>
                  </a:moveTo>
                  <a:lnTo>
                    <a:pt x="951277" y="0"/>
                  </a:lnTo>
                  <a:lnTo>
                    <a:pt x="951277" y="504595"/>
                  </a:lnTo>
                  <a:lnTo>
                    <a:pt x="0" y="504595"/>
                  </a:ln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51277" cy="542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Save Trained Model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1493" y="1979783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58948" y="2044275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66403" y="2044275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588" y="4942019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58948" y="4942019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30182" y="4942316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493" y="7693541"/>
            <a:ext cx="879112" cy="87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5"/>
              </a:lnSpc>
            </a:pPr>
            <a:r>
              <a:rPr lang="en-US" sz="5995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7</a:t>
            </a:r>
          </a:p>
        </p:txBody>
      </p:sp>
      <p:sp>
        <p:nvSpPr>
          <p:cNvPr name="AutoShape 37" id="37"/>
          <p:cNvSpPr/>
          <p:nvPr/>
        </p:nvSpPr>
        <p:spPr>
          <a:xfrm>
            <a:off x="4640580" y="3361574"/>
            <a:ext cx="269748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>
            <a:off x="10949940" y="3361574"/>
            <a:ext cx="2695575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>
            <a:off x="4642485" y="6116474"/>
            <a:ext cx="2647131" cy="89252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H="true">
            <a:off x="2836545" y="4319515"/>
            <a:ext cx="12614910" cy="839017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V="true">
            <a:off x="10886353" y="6116474"/>
            <a:ext cx="2784801" cy="63148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H="true">
            <a:off x="2834640" y="7074416"/>
            <a:ext cx="12800771" cy="508526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34042" y="-288040"/>
            <a:ext cx="2697983" cy="2401205"/>
          </a:xfrm>
          <a:custGeom>
            <a:avLst/>
            <a:gdLst/>
            <a:ahLst/>
            <a:cxnLst/>
            <a:rect r="r" b="b" t="t" l="l"/>
            <a:pathLst>
              <a:path h="2401205" w="2697983">
                <a:moveTo>
                  <a:pt x="0" y="0"/>
                </a:moveTo>
                <a:lnTo>
                  <a:pt x="2697983" y="0"/>
                </a:lnTo>
                <a:lnTo>
                  <a:pt x="2697983" y="2401205"/>
                </a:lnTo>
                <a:lnTo>
                  <a:pt x="0" y="240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74940" y="6109221"/>
            <a:ext cx="15938119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9163050" y="2511861"/>
            <a:ext cx="0" cy="71947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021" y="4404423"/>
            <a:ext cx="8451636" cy="894794"/>
          </a:xfrm>
          <a:custGeom>
            <a:avLst/>
            <a:gdLst/>
            <a:ahLst/>
            <a:cxnLst/>
            <a:rect r="r" b="b" t="t" l="l"/>
            <a:pathLst>
              <a:path h="894794" w="8451636">
                <a:moveTo>
                  <a:pt x="0" y="0"/>
                </a:moveTo>
                <a:lnTo>
                  <a:pt x="8451635" y="0"/>
                </a:lnTo>
                <a:lnTo>
                  <a:pt x="8451635" y="894794"/>
                </a:lnTo>
                <a:lnTo>
                  <a:pt x="0" y="894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04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50" y="8456616"/>
            <a:ext cx="8515106" cy="520966"/>
          </a:xfrm>
          <a:custGeom>
            <a:avLst/>
            <a:gdLst/>
            <a:ahLst/>
            <a:cxnLst/>
            <a:rect r="r" b="b" t="t" l="l"/>
            <a:pathLst>
              <a:path h="520966" w="8515106">
                <a:moveTo>
                  <a:pt x="0" y="0"/>
                </a:moveTo>
                <a:lnTo>
                  <a:pt x="8515106" y="0"/>
                </a:lnTo>
                <a:lnTo>
                  <a:pt x="8515106" y="520967"/>
                </a:lnTo>
                <a:lnTo>
                  <a:pt x="0" y="52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2600" y="7923216"/>
            <a:ext cx="8595867" cy="1253564"/>
          </a:xfrm>
          <a:custGeom>
            <a:avLst/>
            <a:gdLst/>
            <a:ahLst/>
            <a:cxnLst/>
            <a:rect r="r" b="b" t="t" l="l"/>
            <a:pathLst>
              <a:path h="1253564" w="8595867">
                <a:moveTo>
                  <a:pt x="0" y="0"/>
                </a:moveTo>
                <a:lnTo>
                  <a:pt x="8595867" y="0"/>
                </a:lnTo>
                <a:lnTo>
                  <a:pt x="8595867" y="1253564"/>
                </a:lnTo>
                <a:lnTo>
                  <a:pt x="0" y="1253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365160"/>
            <a:ext cx="18146609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LOGISTIC REGRESSION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5412"/>
            <a:ext cx="6060458" cy="39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b="true" sz="2272" spc="340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MODEL TRAINING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3545" y="2710570"/>
            <a:ext cx="6060458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b="true" sz="2499" spc="374">
                <a:solidFill>
                  <a:srgbClr val="88ABC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LOAD CLEANED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2005" y="2445186"/>
            <a:ext cx="6861496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b="true" sz="2499" spc="374">
                <a:solidFill>
                  <a:srgbClr val="88ABC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PREPARE LABEL DATA FOR MODEL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940" y="6586541"/>
            <a:ext cx="6060458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b="true" sz="2499" spc="374">
                <a:solidFill>
                  <a:srgbClr val="88ABC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SPLIT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02005" y="6586541"/>
            <a:ext cx="7866462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b="true" sz="2499" spc="374">
                <a:solidFill>
                  <a:srgbClr val="88ABC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TRAIN LOGISTIC REGRESSION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3545" y="3414497"/>
            <a:ext cx="7101796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Source: data/cleaned_data.parquet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3502723"/>
            <a:ext cx="7969060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"features" → Vector of word features</a:t>
            </a:r>
          </a:p>
          <a:p>
            <a:pPr algn="l" marL="539749" indent="-269875" lvl="1">
              <a:lnSpc>
                <a:spcPts val="3624"/>
              </a:lnSpc>
              <a:buFont typeface="Arial"/>
              <a:buChar char="•"/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"label" → Numeric sentiment label: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21538" y="4523475"/>
            <a:ext cx="3776531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0 = Negative</a:t>
            </a:r>
          </a:p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1 = Neutral</a:t>
            </a:r>
          </a:p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2 = Positive</a:t>
            </a:r>
          </a:p>
          <a:p>
            <a:pPr algn="l">
              <a:lnSpc>
                <a:spcPts val="362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74940" y="7259641"/>
            <a:ext cx="7101796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80% for Training</a:t>
            </a:r>
          </a:p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20% for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5332" y="7259641"/>
            <a:ext cx="7101796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 spc="3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Model fitted on Training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34042" y="-288040"/>
            <a:ext cx="2697983" cy="2401205"/>
          </a:xfrm>
          <a:custGeom>
            <a:avLst/>
            <a:gdLst/>
            <a:ahLst/>
            <a:cxnLst/>
            <a:rect r="r" b="b" t="t" l="l"/>
            <a:pathLst>
              <a:path h="2401205" w="2697983">
                <a:moveTo>
                  <a:pt x="0" y="0"/>
                </a:moveTo>
                <a:lnTo>
                  <a:pt x="2697983" y="0"/>
                </a:lnTo>
                <a:lnTo>
                  <a:pt x="2697983" y="2401205"/>
                </a:lnTo>
                <a:lnTo>
                  <a:pt x="0" y="2401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31123" y="3917070"/>
          <a:ext cx="15825755" cy="5191125"/>
        </p:xfrm>
        <a:graphic>
          <a:graphicData uri="http://schemas.openxmlformats.org/drawingml/2006/table">
            <a:tbl>
              <a:tblPr/>
              <a:tblGrid>
                <a:gridCol w="7707988"/>
                <a:gridCol w="8117766"/>
              </a:tblGrid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0.8382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0.8557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0.8285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38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0.8557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278573"/>
            <a:ext cx="18146609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LOGISTIC REGRESSION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5412"/>
            <a:ext cx="6060458" cy="39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b="true" sz="2272" spc="340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MODEL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123" y="2710797"/>
            <a:ext cx="6060458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b="true" sz="2499" spc="374">
                <a:solidFill>
                  <a:srgbClr val="88ABC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EVALUATE MODEL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2682" y="4433531"/>
            <a:ext cx="9022637" cy="102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VISUALISATION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13031" y="6913367"/>
            <a:ext cx="9861938" cy="760439"/>
          </a:xfrm>
          <a:custGeom>
            <a:avLst/>
            <a:gdLst/>
            <a:ahLst/>
            <a:cxnLst/>
            <a:rect r="r" b="b" t="t" l="l"/>
            <a:pathLst>
              <a:path h="760439" w="9861938">
                <a:moveTo>
                  <a:pt x="0" y="0"/>
                </a:moveTo>
                <a:lnTo>
                  <a:pt x="9861938" y="0"/>
                </a:lnTo>
                <a:lnTo>
                  <a:pt x="9861938" y="760438"/>
                </a:lnTo>
                <a:lnTo>
                  <a:pt x="0" y="7604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27386" y="1741263"/>
            <a:ext cx="10833228" cy="3890114"/>
          </a:xfrm>
          <a:custGeom>
            <a:avLst/>
            <a:gdLst/>
            <a:ahLst/>
            <a:cxnLst/>
            <a:rect r="r" b="b" t="t" l="l"/>
            <a:pathLst>
              <a:path h="3890114" w="10833228">
                <a:moveTo>
                  <a:pt x="0" y="0"/>
                </a:moveTo>
                <a:lnTo>
                  <a:pt x="10833228" y="0"/>
                </a:lnTo>
                <a:lnTo>
                  <a:pt x="10833228" y="3890114"/>
                </a:lnTo>
                <a:lnTo>
                  <a:pt x="0" y="3890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70348" y="6018054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Elasticsearch and Kibana in version 8.17.4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53424" y="3098388"/>
            <a:ext cx="4926304" cy="2029655"/>
          </a:xfrm>
          <a:custGeom>
            <a:avLst/>
            <a:gdLst/>
            <a:ahLst/>
            <a:cxnLst/>
            <a:rect r="r" b="b" t="t" l="l"/>
            <a:pathLst>
              <a:path h="2029655" w="4926304">
                <a:moveTo>
                  <a:pt x="0" y="0"/>
                </a:moveTo>
                <a:lnTo>
                  <a:pt x="4926305" y="0"/>
                </a:lnTo>
                <a:lnTo>
                  <a:pt x="4926305" y="2029655"/>
                </a:lnTo>
                <a:lnTo>
                  <a:pt x="0" y="2029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422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70936" y="3432003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NUMBER OF REVIEWS AND USERS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9419" y="4084641"/>
            <a:ext cx="6442425" cy="429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454,298 unique users and 448,658 review records observed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Slight gap indicates not all users leave reviews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Reflects common user behavior—usage without feedback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Highlights difference between active and engaged users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Useful for understanding true sentiment contribution and participation level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53424" y="5474721"/>
            <a:ext cx="4905432" cy="2029655"/>
          </a:xfrm>
          <a:custGeom>
            <a:avLst/>
            <a:gdLst/>
            <a:ahLst/>
            <a:cxnLst/>
            <a:rect r="r" b="b" t="t" l="l"/>
            <a:pathLst>
              <a:path h="2029655" w="4905432">
                <a:moveTo>
                  <a:pt x="0" y="0"/>
                </a:moveTo>
                <a:lnTo>
                  <a:pt x="4905432" y="0"/>
                </a:lnTo>
                <a:lnTo>
                  <a:pt x="4905432" y="2029655"/>
                </a:lnTo>
                <a:lnTo>
                  <a:pt x="0" y="2029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098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31671"/>
            <a:ext cx="7482567" cy="4311829"/>
          </a:xfrm>
          <a:custGeom>
            <a:avLst/>
            <a:gdLst/>
            <a:ahLst/>
            <a:cxnLst/>
            <a:rect r="r" b="b" t="t" l="l"/>
            <a:pathLst>
              <a:path h="4311829" w="7482567">
                <a:moveTo>
                  <a:pt x="0" y="0"/>
                </a:moveTo>
                <a:lnTo>
                  <a:pt x="7482567" y="0"/>
                </a:lnTo>
                <a:lnTo>
                  <a:pt x="7482567" y="4311829"/>
                </a:lnTo>
                <a:lnTo>
                  <a:pt x="0" y="4311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951" y="5301382"/>
            <a:ext cx="6950064" cy="4311829"/>
          </a:xfrm>
          <a:custGeom>
            <a:avLst/>
            <a:gdLst/>
            <a:ahLst/>
            <a:cxnLst/>
            <a:rect r="r" b="b" t="t" l="l"/>
            <a:pathLst>
              <a:path h="4311829" w="6950064">
                <a:moveTo>
                  <a:pt x="0" y="0"/>
                </a:moveTo>
                <a:lnTo>
                  <a:pt x="6950065" y="0"/>
                </a:lnTo>
                <a:lnTo>
                  <a:pt x="6950065" y="4311829"/>
                </a:lnTo>
                <a:lnTo>
                  <a:pt x="0" y="4311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9729" y="850721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SENTIMENT PERCENTAGE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8212" y="1349831"/>
            <a:ext cx="6442425" cy="312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Dataset size: 448,658 entries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Positive sentiment: 73.87% (majority)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Negative sentiment: 25.43% (significant portion)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Neutral sentiment: 0.7% (negligible)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Overall: Strong skew toward positive sentiment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38391" y="5320432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OVERALL SENTIMENT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58212" y="5819542"/>
            <a:ext cx="6701088" cy="390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Average sentiment score: 3.83 out of 5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erived from the original_score field in reviews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Gaug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ranges: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0–0.11: Negative (Red)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0.11–0.16: N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eutral (Yellow)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0.16: Positive (Green)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3.83 score falls in the positive zone, indicating strong user satisfaction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901981"/>
            <a:ext cx="16230600" cy="2536031"/>
          </a:xfrm>
          <a:custGeom>
            <a:avLst/>
            <a:gdLst/>
            <a:ahLst/>
            <a:cxnLst/>
            <a:rect r="r" b="b" t="t" l="l"/>
            <a:pathLst>
              <a:path h="2536031" w="16230600">
                <a:moveTo>
                  <a:pt x="0" y="0"/>
                </a:moveTo>
                <a:lnTo>
                  <a:pt x="16230600" y="0"/>
                </a:lnTo>
                <a:lnTo>
                  <a:pt x="16230600" y="2536031"/>
                </a:lnTo>
                <a:lnTo>
                  <a:pt x="0" y="25360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3546" y="5162550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TREND OVER THE YEARS (REVIEWS)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19542"/>
            <a:ext cx="16230600" cy="312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Covers review trends and sentiment from 2017 to mid-2025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Major spike on June 1, 2019 with 20,288 reviews, mostly positive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Review volume falls below 5,000/month from mid-2020 onward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November 1, 2023 shows a rise to 6,953 reviews, with negative sentiment nearly equal to positive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Positive sentiment consistently dominates over time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Stacked bar chart displays sentiment: green (positive), red (negative), yellow (neutral)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Effectively visualizes shifts in user satisfaction and key engagement periods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03292"/>
            <a:ext cx="16230600" cy="3185255"/>
          </a:xfrm>
          <a:custGeom>
            <a:avLst/>
            <a:gdLst/>
            <a:ahLst/>
            <a:cxnLst/>
            <a:rect r="r" b="b" t="t" l="l"/>
            <a:pathLst>
              <a:path h="3185255" w="16230600">
                <a:moveTo>
                  <a:pt x="0" y="0"/>
                </a:moveTo>
                <a:lnTo>
                  <a:pt x="16230600" y="0"/>
                </a:lnTo>
                <a:lnTo>
                  <a:pt x="16230600" y="3185255"/>
                </a:lnTo>
                <a:lnTo>
                  <a:pt x="0" y="3185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33546" y="5162550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6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TREND OVER THE YEARS (USERS)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19542"/>
            <a:ext cx="16230600" cy="234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New users spans from 2017 to mid-2025.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Major spike in  June 13th 2019 with 22,436 users — likely a product launch or campaign.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New users 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volume declines steadily post-spike, staying under 5,000 from 2020 onward.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Minor peak around November 10th 2023 with nearly 6,895 new users—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possibl</a:t>
            </a: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issue or update.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Trend reflects typical lifecycle: high engagement early, gradual drop over time.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4429" y="4140200"/>
            <a:ext cx="11379142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APACHE KAFKA</a:t>
            </a:r>
          </a:p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STREAM PIPELINE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5875" y="2178092"/>
            <a:ext cx="17316250" cy="5930816"/>
          </a:xfrm>
          <a:custGeom>
            <a:avLst/>
            <a:gdLst/>
            <a:ahLst/>
            <a:cxnLst/>
            <a:rect r="r" b="b" t="t" l="l"/>
            <a:pathLst>
              <a:path h="5930816" w="17316250">
                <a:moveTo>
                  <a:pt x="0" y="0"/>
                </a:moveTo>
                <a:lnTo>
                  <a:pt x="17316250" y="0"/>
                </a:lnTo>
                <a:lnTo>
                  <a:pt x="17316250" y="5930816"/>
                </a:lnTo>
                <a:lnTo>
                  <a:pt x="0" y="5930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96228" y="1496895"/>
            <a:ext cx="9820909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60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DASHBOARD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34811" y="4429112"/>
            <a:ext cx="11418378" cy="147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1158" y="640201"/>
            <a:ext cx="15254802" cy="76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1"/>
              </a:lnSpc>
            </a:pPr>
            <a:r>
              <a:rPr lang="en-US" sz="5192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REAL-TIME STREAM PIPELINE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1158" y="2670822"/>
            <a:ext cx="5921361" cy="86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304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Why and How Kafka Integrated into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1899" y="2661297"/>
            <a:ext cx="7380108" cy="47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8"/>
              </a:lnSpc>
            </a:pPr>
            <a:r>
              <a:rPr lang="en-US" sz="3250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Key Roles of Kafka in the Pipeline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550" y="4283927"/>
            <a:ext cx="8750577" cy="31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1897" indent="-300948" lvl="1">
              <a:lnSpc>
                <a:spcPts val="3624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Acts as a high-throughput message broker for real-time data streaming</a:t>
            </a:r>
          </a:p>
          <a:p>
            <a:pPr algn="ctr">
              <a:lnSpc>
                <a:spcPts val="3624"/>
              </a:lnSpc>
            </a:pPr>
          </a:p>
          <a:p>
            <a:pPr algn="ctr" marL="601897" indent="-300948" lvl="1">
              <a:lnSpc>
                <a:spcPts val="3624"/>
              </a:lnSpc>
              <a:buFont typeface="Arial"/>
              <a:buChar char="•"/>
            </a:pPr>
            <a:r>
              <a:rPr lang="en-US" sz="278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Used to capture and stream app review data from Google Play Store to downstream processing systems.</a:t>
            </a:r>
          </a:p>
          <a:p>
            <a:pPr algn="ctr">
              <a:lnSpc>
                <a:spcPts val="362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480546"/>
            <a:ext cx="8710666" cy="637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457" spc="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Data Ingestion</a:t>
            </a:r>
          </a:p>
          <a:p>
            <a:pPr algn="ctr" marL="1060935" indent="-353645" lvl="2">
              <a:lnSpc>
                <a:spcPts val="3194"/>
              </a:lnSpc>
              <a:buFont typeface="Arial"/>
              <a:buChar char="⚬"/>
            </a:pP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Reviews extracted using google-</a:t>
            </a: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play-scraper library.</a:t>
            </a:r>
          </a:p>
          <a:p>
            <a:pPr algn="ctr" marL="1060935" indent="-353645" lvl="2">
              <a:lnSpc>
                <a:spcPts val="3194"/>
              </a:lnSpc>
              <a:buFont typeface="Arial"/>
              <a:buChar char="⚬"/>
            </a:pP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Sent to Kafka topic grab_reviews_final in JSON format</a:t>
            </a:r>
          </a:p>
          <a:p>
            <a:pPr algn="ctr">
              <a:lnSpc>
                <a:spcPts val="3194"/>
              </a:lnSpc>
            </a:pPr>
          </a:p>
          <a:p>
            <a:pPr algn="ctr">
              <a:lnSpc>
                <a:spcPts val="3194"/>
              </a:lnSpc>
            </a:pPr>
            <a:r>
              <a:rPr lang="en-US" sz="2457" spc="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</a:t>
            </a:r>
            <a:r>
              <a:rPr lang="en-US" sz="2457" spc="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Decoupling Components</a:t>
            </a:r>
          </a:p>
          <a:p>
            <a:pPr algn="ctr" marL="1060935" indent="-353645" lvl="2">
              <a:lnSpc>
                <a:spcPts val="3194"/>
              </a:lnSpc>
              <a:buFont typeface="Arial"/>
              <a:buChar char="⚬"/>
            </a:pP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Enables asynchronous communication between data producers (scraper) and consumers (Spark).</a:t>
            </a:r>
          </a:p>
          <a:p>
            <a:pPr algn="ctr">
              <a:lnSpc>
                <a:spcPts val="3194"/>
              </a:lnSpc>
            </a:pPr>
          </a:p>
          <a:p>
            <a:pPr algn="ctr">
              <a:lnSpc>
                <a:spcPts val="3194"/>
              </a:lnSpc>
            </a:pPr>
            <a:r>
              <a:rPr lang="en-US" sz="2457" spc="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</a:t>
            </a:r>
            <a:r>
              <a:rPr lang="en-US" sz="2457" spc="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Scalability &amp; Fault Tolerance</a:t>
            </a:r>
          </a:p>
          <a:p>
            <a:pPr algn="ctr" marL="1060935" indent="-353645" lvl="2">
              <a:lnSpc>
                <a:spcPts val="3194"/>
              </a:lnSpc>
              <a:buFont typeface="Arial"/>
              <a:buChar char="⚬"/>
            </a:pP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Supports high volume of data (over 448,000 reviews collected).</a:t>
            </a:r>
          </a:p>
          <a:p>
            <a:pPr algn="ctr" marL="1060935" indent="-353645" lvl="2">
              <a:lnSpc>
                <a:spcPts val="3194"/>
              </a:lnSpc>
              <a:buFont typeface="Arial"/>
              <a:buChar char="⚬"/>
            </a:pPr>
            <a:r>
              <a:rPr lang="en-US" sz="24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Built-in fault tolerance with replication and partitioning.</a:t>
            </a:r>
          </a:p>
          <a:p>
            <a:pPr algn="ctr">
              <a:lnSpc>
                <a:spcPts val="319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39601" y="1142759"/>
            <a:ext cx="9786713" cy="5664060"/>
          </a:xfrm>
          <a:custGeom>
            <a:avLst/>
            <a:gdLst/>
            <a:ahLst/>
            <a:cxnLst/>
            <a:rect r="r" b="b" t="t" l="l"/>
            <a:pathLst>
              <a:path h="5664060" w="9786713">
                <a:moveTo>
                  <a:pt x="0" y="0"/>
                </a:moveTo>
                <a:lnTo>
                  <a:pt x="9786713" y="0"/>
                </a:lnTo>
                <a:lnTo>
                  <a:pt x="9786713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6686" y="405633"/>
            <a:ext cx="14952614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KAFKA PRODUCER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550" y="1508297"/>
            <a:ext cx="6251775" cy="105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Kafka Producer Script: grab_review_producer.py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550" y="5522928"/>
            <a:ext cx="4719455" cy="105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Kafka Producer Workflow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2972144"/>
            <a:ext cx="8639601" cy="26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700" indent="-326850" lvl="1">
              <a:lnSpc>
                <a:spcPts val="4238"/>
              </a:lnSpc>
              <a:buFont typeface="Arial"/>
              <a:buChar char="•"/>
            </a:pPr>
            <a:r>
              <a:rPr lang="en-US" sz="30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Extracts reviews in batches of 2000 with a 5-second delay.</a:t>
            </a:r>
          </a:p>
          <a:p>
            <a:pPr algn="l" marL="653700" indent="-326850" lvl="1">
              <a:lnSpc>
                <a:spcPts val="4238"/>
              </a:lnSpc>
              <a:buFont typeface="Arial"/>
              <a:buChar char="•"/>
            </a:pPr>
            <a:r>
              <a:rPr lang="en-US" sz="302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Prevents duplication by checking review_id before sending to Kafka.</a:t>
            </a:r>
          </a:p>
          <a:p>
            <a:pPr algn="l">
              <a:lnSpc>
                <a:spcPts val="42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860294"/>
            <a:ext cx="8855876" cy="315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125" indent="-323063" lvl="1">
              <a:lnSpc>
                <a:spcPts val="4189"/>
              </a:lnSpc>
              <a:buAutoNum type="arabicPeriod" startAt="1"/>
            </a:pP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Scrape Grab App reviews from Google Play Store.</a:t>
            </a:r>
          </a:p>
          <a:p>
            <a:pPr algn="l" marL="646125" indent="-323063" lvl="1">
              <a:lnSpc>
                <a:spcPts val="4189"/>
              </a:lnSpc>
              <a:buAutoNum type="arabicPeriod" startAt="1"/>
            </a:pP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Format data into JSON.</a:t>
            </a:r>
          </a:p>
          <a:p>
            <a:pPr algn="l" marL="646125" indent="-323063" lvl="1">
              <a:lnSpc>
                <a:spcPts val="4189"/>
              </a:lnSpc>
              <a:buAutoNum type="arabicPeriod" startAt="1"/>
            </a:pP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Send to Kafka topic: grab_reviews_final.</a:t>
            </a:r>
          </a:p>
          <a:p>
            <a:pPr algn="l" marL="646125" indent="-323063" lvl="1">
              <a:lnSpc>
                <a:spcPts val="4189"/>
              </a:lnSpc>
              <a:buAutoNum type="arabicPeriod" startAt="1"/>
            </a:pP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Ensure data quality by avoiding duplicates.</a:t>
            </a:r>
          </a:p>
          <a:p>
            <a:pPr algn="l">
              <a:lnSpc>
                <a:spcPts val="418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452" y="8456612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4429" y="3794225"/>
            <a:ext cx="11379142" cy="30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PREPROCESSING DATA (NLP LIBRARIES &amp; TECHNIQUES)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563338" y="2356804"/>
            <a:ext cx="1895475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17375" y="1932656"/>
            <a:ext cx="4536651" cy="848296"/>
            <a:chOff x="0" y="0"/>
            <a:chExt cx="1194838" cy="2234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4838" cy="223420"/>
            </a:xfrm>
            <a:custGeom>
              <a:avLst/>
              <a:gdLst/>
              <a:ahLst/>
              <a:cxnLst/>
              <a:rect r="r" b="b" t="t" l="l"/>
              <a:pathLst>
                <a:path h="223420" w="1194838">
                  <a:moveTo>
                    <a:pt x="5120" y="0"/>
                  </a:moveTo>
                  <a:lnTo>
                    <a:pt x="1189719" y="0"/>
                  </a:lnTo>
                  <a:cubicBezTo>
                    <a:pt x="1191076" y="0"/>
                    <a:pt x="1192379" y="539"/>
                    <a:pt x="1193339" y="1499"/>
                  </a:cubicBezTo>
                  <a:cubicBezTo>
                    <a:pt x="1194299" y="2460"/>
                    <a:pt x="1194838" y="3762"/>
                    <a:pt x="1194838" y="5120"/>
                  </a:cubicBezTo>
                  <a:lnTo>
                    <a:pt x="1194838" y="218300"/>
                  </a:lnTo>
                  <a:cubicBezTo>
                    <a:pt x="1194838" y="219658"/>
                    <a:pt x="1194299" y="220960"/>
                    <a:pt x="1193339" y="221920"/>
                  </a:cubicBezTo>
                  <a:cubicBezTo>
                    <a:pt x="1192379" y="222880"/>
                    <a:pt x="1191076" y="223420"/>
                    <a:pt x="1189719" y="223420"/>
                  </a:cubicBezTo>
                  <a:lnTo>
                    <a:pt x="5120" y="223420"/>
                  </a:lnTo>
                  <a:cubicBezTo>
                    <a:pt x="3762" y="223420"/>
                    <a:pt x="2460" y="222880"/>
                    <a:pt x="1499" y="221920"/>
                  </a:cubicBezTo>
                  <a:cubicBezTo>
                    <a:pt x="539" y="220960"/>
                    <a:pt x="0" y="219658"/>
                    <a:pt x="0" y="218300"/>
                  </a:cubicBezTo>
                  <a:lnTo>
                    <a:pt x="0" y="5120"/>
                  </a:lnTo>
                  <a:cubicBezTo>
                    <a:pt x="0" y="3762"/>
                    <a:pt x="539" y="2460"/>
                    <a:pt x="1499" y="1499"/>
                  </a:cubicBezTo>
                  <a:cubicBezTo>
                    <a:pt x="2460" y="539"/>
                    <a:pt x="3762" y="0"/>
                    <a:pt x="512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194838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pysp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ark.sql.functions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17375" y="3389880"/>
            <a:ext cx="4536651" cy="1193800"/>
            <a:chOff x="0" y="0"/>
            <a:chExt cx="1194838" cy="3144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4838" cy="314416"/>
            </a:xfrm>
            <a:custGeom>
              <a:avLst/>
              <a:gdLst/>
              <a:ahLst/>
              <a:cxnLst/>
              <a:rect r="r" b="b" t="t" l="l"/>
              <a:pathLst>
                <a:path h="314416" w="1194838">
                  <a:moveTo>
                    <a:pt x="5120" y="0"/>
                  </a:moveTo>
                  <a:lnTo>
                    <a:pt x="1189719" y="0"/>
                  </a:lnTo>
                  <a:cubicBezTo>
                    <a:pt x="1191076" y="0"/>
                    <a:pt x="1192379" y="539"/>
                    <a:pt x="1193339" y="1499"/>
                  </a:cubicBezTo>
                  <a:cubicBezTo>
                    <a:pt x="1194299" y="2460"/>
                    <a:pt x="1194838" y="3762"/>
                    <a:pt x="1194838" y="5120"/>
                  </a:cubicBezTo>
                  <a:lnTo>
                    <a:pt x="1194838" y="309297"/>
                  </a:lnTo>
                  <a:cubicBezTo>
                    <a:pt x="1194838" y="310655"/>
                    <a:pt x="1194299" y="311957"/>
                    <a:pt x="1193339" y="312917"/>
                  </a:cubicBezTo>
                  <a:cubicBezTo>
                    <a:pt x="1192379" y="313877"/>
                    <a:pt x="1191076" y="314416"/>
                    <a:pt x="1189719" y="314416"/>
                  </a:cubicBezTo>
                  <a:lnTo>
                    <a:pt x="5120" y="314416"/>
                  </a:lnTo>
                  <a:cubicBezTo>
                    <a:pt x="3762" y="314416"/>
                    <a:pt x="2460" y="313877"/>
                    <a:pt x="1499" y="312917"/>
                  </a:cubicBezTo>
                  <a:cubicBezTo>
                    <a:pt x="539" y="311957"/>
                    <a:pt x="0" y="310655"/>
                    <a:pt x="0" y="309297"/>
                  </a:cubicBezTo>
                  <a:lnTo>
                    <a:pt x="0" y="5120"/>
                  </a:lnTo>
                  <a:cubicBezTo>
                    <a:pt x="0" y="3762"/>
                    <a:pt x="539" y="2460"/>
                    <a:pt x="1499" y="1499"/>
                  </a:cubicBezTo>
                  <a:cubicBezTo>
                    <a:pt x="2460" y="539"/>
                    <a:pt x="3762" y="0"/>
                    <a:pt x="5120" y="0"/>
                  </a:cubicBezTo>
                  <a:close/>
                </a:path>
              </a:pathLst>
            </a:custGeom>
            <a:solidFill>
              <a:srgbClr val="61909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194838" cy="3810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ovides functions to manipulate and clean text such as lower(), regexp_replace(), trim(), etc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58813" y="676891"/>
            <a:ext cx="3359826" cy="33598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7C4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b="true" sz="2599" spc="12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LIBRARIES USED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1932656"/>
            <a:ext cx="4534638" cy="848296"/>
            <a:chOff x="0" y="0"/>
            <a:chExt cx="1194308" cy="223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4308" cy="223420"/>
            </a:xfrm>
            <a:custGeom>
              <a:avLst/>
              <a:gdLst/>
              <a:ahLst/>
              <a:cxnLst/>
              <a:rect r="r" b="b" t="t" l="l"/>
              <a:pathLst>
                <a:path h="223420" w="1194308">
                  <a:moveTo>
                    <a:pt x="5122" y="0"/>
                  </a:moveTo>
                  <a:lnTo>
                    <a:pt x="1189186" y="0"/>
                  </a:lnTo>
                  <a:cubicBezTo>
                    <a:pt x="1190545" y="0"/>
                    <a:pt x="1191847" y="540"/>
                    <a:pt x="1192808" y="1500"/>
                  </a:cubicBezTo>
                  <a:cubicBezTo>
                    <a:pt x="1193768" y="2461"/>
                    <a:pt x="1194308" y="3763"/>
                    <a:pt x="1194308" y="5122"/>
                  </a:cubicBezTo>
                  <a:lnTo>
                    <a:pt x="1194308" y="218298"/>
                  </a:lnTo>
                  <a:cubicBezTo>
                    <a:pt x="1194308" y="219656"/>
                    <a:pt x="1193768" y="220959"/>
                    <a:pt x="1192808" y="221919"/>
                  </a:cubicBezTo>
                  <a:cubicBezTo>
                    <a:pt x="1191847" y="222880"/>
                    <a:pt x="1190545" y="223420"/>
                    <a:pt x="1189186" y="223420"/>
                  </a:cubicBezTo>
                  <a:lnTo>
                    <a:pt x="5122" y="223420"/>
                  </a:lnTo>
                  <a:cubicBezTo>
                    <a:pt x="3763" y="223420"/>
                    <a:pt x="2461" y="222880"/>
                    <a:pt x="1500" y="221919"/>
                  </a:cubicBezTo>
                  <a:cubicBezTo>
                    <a:pt x="540" y="220959"/>
                    <a:pt x="0" y="219656"/>
                    <a:pt x="0" y="218298"/>
                  </a:cubicBezTo>
                  <a:lnTo>
                    <a:pt x="0" y="5122"/>
                  </a:lnTo>
                  <a:cubicBezTo>
                    <a:pt x="0" y="3763"/>
                    <a:pt x="540" y="2461"/>
                    <a:pt x="1500" y="1500"/>
                  </a:cubicBezTo>
                  <a:cubicBezTo>
                    <a:pt x="2461" y="540"/>
                    <a:pt x="3763" y="0"/>
                    <a:pt x="5122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94308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py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spark.sql.SparkSession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3562632"/>
            <a:ext cx="4534638" cy="848296"/>
            <a:chOff x="0" y="0"/>
            <a:chExt cx="1194308" cy="2234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4308" cy="223420"/>
            </a:xfrm>
            <a:custGeom>
              <a:avLst/>
              <a:gdLst/>
              <a:ahLst/>
              <a:cxnLst/>
              <a:rect r="r" b="b" t="t" l="l"/>
              <a:pathLst>
                <a:path h="223420" w="1194308">
                  <a:moveTo>
                    <a:pt x="5122" y="0"/>
                  </a:moveTo>
                  <a:lnTo>
                    <a:pt x="1189186" y="0"/>
                  </a:lnTo>
                  <a:cubicBezTo>
                    <a:pt x="1190545" y="0"/>
                    <a:pt x="1191847" y="540"/>
                    <a:pt x="1192808" y="1500"/>
                  </a:cubicBezTo>
                  <a:cubicBezTo>
                    <a:pt x="1193768" y="2461"/>
                    <a:pt x="1194308" y="3763"/>
                    <a:pt x="1194308" y="5122"/>
                  </a:cubicBezTo>
                  <a:lnTo>
                    <a:pt x="1194308" y="218298"/>
                  </a:lnTo>
                  <a:cubicBezTo>
                    <a:pt x="1194308" y="219656"/>
                    <a:pt x="1193768" y="220959"/>
                    <a:pt x="1192808" y="221919"/>
                  </a:cubicBezTo>
                  <a:cubicBezTo>
                    <a:pt x="1191847" y="222880"/>
                    <a:pt x="1190545" y="223420"/>
                    <a:pt x="1189186" y="223420"/>
                  </a:cubicBezTo>
                  <a:lnTo>
                    <a:pt x="5122" y="223420"/>
                  </a:lnTo>
                  <a:cubicBezTo>
                    <a:pt x="3763" y="223420"/>
                    <a:pt x="2461" y="222880"/>
                    <a:pt x="1500" y="221919"/>
                  </a:cubicBezTo>
                  <a:cubicBezTo>
                    <a:pt x="540" y="220959"/>
                    <a:pt x="0" y="219656"/>
                    <a:pt x="0" y="218298"/>
                  </a:cubicBezTo>
                  <a:lnTo>
                    <a:pt x="0" y="5122"/>
                  </a:lnTo>
                  <a:cubicBezTo>
                    <a:pt x="0" y="3763"/>
                    <a:pt x="540" y="2461"/>
                    <a:pt x="1500" y="1500"/>
                  </a:cubicBezTo>
                  <a:cubicBezTo>
                    <a:pt x="2461" y="540"/>
                    <a:pt x="3763" y="0"/>
                    <a:pt x="5122" y="0"/>
                  </a:cubicBezTo>
                  <a:close/>
                </a:path>
              </a:pathLst>
            </a:custGeom>
            <a:solidFill>
              <a:srgbClr val="61909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194308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Init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ializes the Spark environment for processing big data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0818639" y="2356804"/>
            <a:ext cx="1898736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6870400" y="5623168"/>
            <a:ext cx="4536651" cy="848296"/>
            <a:chOff x="0" y="0"/>
            <a:chExt cx="1194838" cy="2234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4838" cy="223420"/>
            </a:xfrm>
            <a:custGeom>
              <a:avLst/>
              <a:gdLst/>
              <a:ahLst/>
              <a:cxnLst/>
              <a:rect r="r" b="b" t="t" l="l"/>
              <a:pathLst>
                <a:path h="223420" w="1194838">
                  <a:moveTo>
                    <a:pt x="5120" y="0"/>
                  </a:moveTo>
                  <a:lnTo>
                    <a:pt x="1189719" y="0"/>
                  </a:lnTo>
                  <a:cubicBezTo>
                    <a:pt x="1191076" y="0"/>
                    <a:pt x="1192379" y="539"/>
                    <a:pt x="1193339" y="1499"/>
                  </a:cubicBezTo>
                  <a:cubicBezTo>
                    <a:pt x="1194299" y="2460"/>
                    <a:pt x="1194838" y="3762"/>
                    <a:pt x="1194838" y="5120"/>
                  </a:cubicBezTo>
                  <a:lnTo>
                    <a:pt x="1194838" y="218300"/>
                  </a:lnTo>
                  <a:cubicBezTo>
                    <a:pt x="1194838" y="219658"/>
                    <a:pt x="1194299" y="220960"/>
                    <a:pt x="1193339" y="221920"/>
                  </a:cubicBezTo>
                  <a:cubicBezTo>
                    <a:pt x="1192379" y="222880"/>
                    <a:pt x="1191076" y="223420"/>
                    <a:pt x="1189719" y="223420"/>
                  </a:cubicBezTo>
                  <a:lnTo>
                    <a:pt x="5120" y="223420"/>
                  </a:lnTo>
                  <a:cubicBezTo>
                    <a:pt x="3762" y="223420"/>
                    <a:pt x="2460" y="222880"/>
                    <a:pt x="1499" y="221920"/>
                  </a:cubicBezTo>
                  <a:cubicBezTo>
                    <a:pt x="539" y="220960"/>
                    <a:pt x="0" y="219658"/>
                    <a:pt x="0" y="218300"/>
                  </a:cubicBezTo>
                  <a:lnTo>
                    <a:pt x="0" y="5120"/>
                  </a:lnTo>
                  <a:cubicBezTo>
                    <a:pt x="0" y="3762"/>
                    <a:pt x="539" y="2460"/>
                    <a:pt x="1499" y="1499"/>
                  </a:cubicBezTo>
                  <a:cubicBezTo>
                    <a:pt x="2460" y="539"/>
                    <a:pt x="3762" y="0"/>
                    <a:pt x="512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194838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pysp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ark.ml.feature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9138726" y="4036717"/>
            <a:ext cx="0" cy="1586451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4293025" y="6897000"/>
            <a:ext cx="9691403" cy="2336800"/>
            <a:chOff x="0" y="0"/>
            <a:chExt cx="2552468" cy="6154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52468" cy="615453"/>
            </a:xfrm>
            <a:custGeom>
              <a:avLst/>
              <a:gdLst/>
              <a:ahLst/>
              <a:cxnLst/>
              <a:rect r="r" b="b" t="t" l="l"/>
              <a:pathLst>
                <a:path h="615453" w="2552468">
                  <a:moveTo>
                    <a:pt x="2397" y="0"/>
                  </a:moveTo>
                  <a:lnTo>
                    <a:pt x="2550072" y="0"/>
                  </a:lnTo>
                  <a:cubicBezTo>
                    <a:pt x="2551395" y="0"/>
                    <a:pt x="2552468" y="1073"/>
                    <a:pt x="2552468" y="2397"/>
                  </a:cubicBezTo>
                  <a:lnTo>
                    <a:pt x="2552468" y="613057"/>
                  </a:lnTo>
                  <a:cubicBezTo>
                    <a:pt x="2552468" y="614381"/>
                    <a:pt x="2551395" y="615453"/>
                    <a:pt x="2550072" y="615453"/>
                  </a:cubicBezTo>
                  <a:lnTo>
                    <a:pt x="2397" y="615453"/>
                  </a:lnTo>
                  <a:cubicBezTo>
                    <a:pt x="1073" y="615453"/>
                    <a:pt x="0" y="614381"/>
                    <a:pt x="0" y="613057"/>
                  </a:cubicBezTo>
                  <a:lnTo>
                    <a:pt x="0" y="2397"/>
                  </a:lnTo>
                  <a:cubicBezTo>
                    <a:pt x="0" y="1073"/>
                    <a:pt x="1073" y="0"/>
                    <a:pt x="2397" y="0"/>
                  </a:cubicBezTo>
                  <a:close/>
                </a:path>
              </a:pathLst>
            </a:custGeom>
            <a:solidFill>
              <a:srgbClr val="61909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2552468" cy="682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Toke</a:t>
              </a: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nizer : Splits text into words.</a:t>
              </a:r>
            </a:p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StopWordsRemover : Removes common words like "the", "is", "and".</a:t>
              </a:r>
            </a:p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HashingTF : Converts text to numerical vectors (term frequency).</a:t>
              </a:r>
            </a:p>
            <a:p>
              <a:pPr algn="l" marL="431801" indent="-215900" lvl="1">
                <a:lnSpc>
                  <a:spcPts val="3000"/>
                </a:lnSpc>
                <a:buFont typeface="Arial"/>
                <a:buChar char="•"/>
              </a:pPr>
              <a:r>
                <a:rPr lang="en-US" b="true" sz="2000" spc="10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IDF : Weights terms based on their importance (inverse document frequency).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52522" y="5116468"/>
            <a:ext cx="2403541" cy="1354996"/>
          </a:xfrm>
          <a:custGeom>
            <a:avLst/>
            <a:gdLst/>
            <a:ahLst/>
            <a:cxnLst/>
            <a:rect r="r" b="b" t="t" l="l"/>
            <a:pathLst>
              <a:path h="1354996" w="2403541">
                <a:moveTo>
                  <a:pt x="0" y="0"/>
                </a:moveTo>
                <a:lnTo>
                  <a:pt x="2403541" y="0"/>
                </a:lnTo>
                <a:lnTo>
                  <a:pt x="2403541" y="1354996"/>
                </a:lnTo>
                <a:lnTo>
                  <a:pt x="0" y="135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4399372" y="8065400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7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7" y="2475219"/>
                </a:lnTo>
                <a:lnTo>
                  <a:pt x="4605057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2300" y="943716"/>
            <a:ext cx="9307000" cy="4199784"/>
          </a:xfrm>
          <a:custGeom>
            <a:avLst/>
            <a:gdLst/>
            <a:ahLst/>
            <a:cxnLst/>
            <a:rect r="r" b="b" t="t" l="l"/>
            <a:pathLst>
              <a:path h="4199784" w="9307000">
                <a:moveTo>
                  <a:pt x="0" y="0"/>
                </a:moveTo>
                <a:lnTo>
                  <a:pt x="9307000" y="0"/>
                </a:lnTo>
                <a:lnTo>
                  <a:pt x="9307000" y="4199784"/>
                </a:lnTo>
                <a:lnTo>
                  <a:pt x="0" y="4199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52300" y="6140455"/>
            <a:ext cx="9307000" cy="3117845"/>
          </a:xfrm>
          <a:custGeom>
            <a:avLst/>
            <a:gdLst/>
            <a:ahLst/>
            <a:cxnLst/>
            <a:rect r="r" b="b" t="t" l="l"/>
            <a:pathLst>
              <a:path h="3117845" w="9307000">
                <a:moveTo>
                  <a:pt x="0" y="0"/>
                </a:moveTo>
                <a:lnTo>
                  <a:pt x="9307000" y="0"/>
                </a:lnTo>
                <a:lnTo>
                  <a:pt x="9307000" y="3117845"/>
                </a:lnTo>
                <a:lnTo>
                  <a:pt x="0" y="311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57787" y="2694344"/>
            <a:ext cx="4914797" cy="72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500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STEP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7787" y="7350113"/>
            <a:ext cx="4914797" cy="72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500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STEP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88312" y="585600"/>
            <a:ext cx="9686938" cy="3644710"/>
          </a:xfrm>
          <a:custGeom>
            <a:avLst/>
            <a:gdLst/>
            <a:ahLst/>
            <a:cxnLst/>
            <a:rect r="r" b="b" t="t" l="l"/>
            <a:pathLst>
              <a:path h="3644710" w="9686938">
                <a:moveTo>
                  <a:pt x="0" y="0"/>
                </a:moveTo>
                <a:lnTo>
                  <a:pt x="9686937" y="0"/>
                </a:lnTo>
                <a:lnTo>
                  <a:pt x="9686937" y="3644710"/>
                </a:lnTo>
                <a:lnTo>
                  <a:pt x="0" y="364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88312" y="4409910"/>
            <a:ext cx="9686938" cy="5291490"/>
          </a:xfrm>
          <a:custGeom>
            <a:avLst/>
            <a:gdLst/>
            <a:ahLst/>
            <a:cxnLst/>
            <a:rect r="r" b="b" t="t" l="l"/>
            <a:pathLst>
              <a:path h="5291490" w="9686938">
                <a:moveTo>
                  <a:pt x="0" y="0"/>
                </a:moveTo>
                <a:lnTo>
                  <a:pt x="9686937" y="0"/>
                </a:lnTo>
                <a:lnTo>
                  <a:pt x="9686937" y="5291490"/>
                </a:lnTo>
                <a:lnTo>
                  <a:pt x="0" y="529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794236"/>
            <a:ext cx="4914797" cy="72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500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STEP 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34674" y="1143796"/>
            <a:ext cx="9424626" cy="4512040"/>
          </a:xfrm>
          <a:custGeom>
            <a:avLst/>
            <a:gdLst/>
            <a:ahLst/>
            <a:cxnLst/>
            <a:rect r="r" b="b" t="t" l="l"/>
            <a:pathLst>
              <a:path h="4512040" w="9424626">
                <a:moveTo>
                  <a:pt x="0" y="0"/>
                </a:moveTo>
                <a:lnTo>
                  <a:pt x="9424626" y="0"/>
                </a:lnTo>
                <a:lnTo>
                  <a:pt x="9424626" y="4512040"/>
                </a:lnTo>
                <a:lnTo>
                  <a:pt x="0" y="451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34674" y="6091981"/>
            <a:ext cx="9424626" cy="3051223"/>
          </a:xfrm>
          <a:custGeom>
            <a:avLst/>
            <a:gdLst/>
            <a:ahLst/>
            <a:cxnLst/>
            <a:rect r="r" b="b" t="t" l="l"/>
            <a:pathLst>
              <a:path h="3051223" w="9424626">
                <a:moveTo>
                  <a:pt x="0" y="0"/>
                </a:moveTo>
                <a:lnTo>
                  <a:pt x="9424626" y="0"/>
                </a:lnTo>
                <a:lnTo>
                  <a:pt x="9424626" y="3051223"/>
                </a:lnTo>
                <a:lnTo>
                  <a:pt x="0" y="305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50552"/>
            <a:ext cx="4914797" cy="72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500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STEP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68328"/>
            <a:ext cx="4914797" cy="72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5004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STEP 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DAGsS32uSLI</dc:identifier>
  <dcterms:modified xsi:type="dcterms:W3CDTF">2011-08-01T06:04:30Z</dcterms:modified>
  <cp:revision>1</cp:revision>
  <dc:title>Grab APP</dc:title>
</cp:coreProperties>
</file>